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66" r:id="rId4"/>
    <p:sldId id="269" r:id="rId5"/>
    <p:sldId id="268" r:id="rId6"/>
    <p:sldId id="270" r:id="rId7"/>
    <p:sldId id="271" r:id="rId8"/>
    <p:sldId id="273" r:id="rId9"/>
    <p:sldId id="267" r:id="rId10"/>
    <p:sldId id="264" r:id="rId11"/>
    <p:sldId id="258" r:id="rId12"/>
    <p:sldId id="259" r:id="rId13"/>
    <p:sldId id="262" r:id="rId14"/>
    <p:sldId id="261" r:id="rId15"/>
    <p:sldId id="26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618906-B626-4A2B-BDAC-C863F0F540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96417-60B4-4BA9-B35D-C9589F4B4A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17" Type="http://schemas.openxmlformats.org/officeDocument/2006/relationships/image" Target="../media/image17.jpeg"/><Relationship Id="rId2" Type="http://schemas.openxmlformats.org/officeDocument/2006/relationships/image" Target="../media/image2.jpeg"/><Relationship Id="rId16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5" Type="http://schemas.openxmlformats.org/officeDocument/2006/relationships/image" Target="../media/image1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4" Type="http://schemas.openxmlformats.org/officeDocument/2006/relationships/slide" Target="slide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emf"/><Relationship Id="rId5" Type="http://schemas.openxmlformats.org/officeDocument/2006/relationships/image" Target="../media/image24.emf"/><Relationship Id="rId4" Type="http://schemas.openxmlformats.org/officeDocument/2006/relationships/image" Target="../media/image2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35" name="Picture 19" descr="Рисунок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882900" cy="2011363"/>
          </a:xfrm>
          <a:prstGeom prst="rect">
            <a:avLst/>
          </a:prstGeom>
          <a:noFill/>
        </p:spPr>
      </p:pic>
      <p:pic>
        <p:nvPicPr>
          <p:cNvPr id="9219" name="Picture 13" descr="CAAZ6FWJ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9925" y="2205038"/>
            <a:ext cx="2124075" cy="159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12" descr="CA8OYB4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3663" y="3284538"/>
            <a:ext cx="1344612" cy="179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10" descr="CA5HAVB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7900" y="1773238"/>
            <a:ext cx="21717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14" descr="CACLI7OH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18363" y="0"/>
            <a:ext cx="1925637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5" name="Picture 17" descr="CAMP7XS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3800" y="0"/>
            <a:ext cx="1466850" cy="170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6" name="Picture 18" descr="CAN9LNGB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916238" y="0"/>
            <a:ext cx="2087562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7" name="Picture 19" descr="CAS1I38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886700" y="3141663"/>
            <a:ext cx="1257300" cy="176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8" name="Picture 20" descr="CASZO5A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059113" y="4422775"/>
            <a:ext cx="1598612" cy="243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9" name="Picture 22" descr="CAUXU8C4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5080000"/>
            <a:ext cx="2366963" cy="17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0" name="Picture 23" descr="CAW1P2G6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1412777"/>
            <a:ext cx="1475656" cy="208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1" name="Picture 24" descr="CAW4CIDP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443663" y="0"/>
            <a:ext cx="1252537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7" name="Picture 21" descr="Рисунок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716463" y="4000500"/>
            <a:ext cx="1876425" cy="2857500"/>
          </a:xfrm>
          <a:prstGeom prst="rect">
            <a:avLst/>
          </a:prstGeom>
          <a:noFill/>
        </p:spPr>
      </p:pic>
      <p:pic>
        <p:nvPicPr>
          <p:cNvPr id="9238" name="Picture 22" descr="Рисунок4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516216" y="4868862"/>
            <a:ext cx="2627784" cy="1989137"/>
          </a:xfrm>
          <a:prstGeom prst="rect">
            <a:avLst/>
          </a:prstGeom>
          <a:noFill/>
        </p:spPr>
      </p:pic>
      <p:pic>
        <p:nvPicPr>
          <p:cNvPr id="9239" name="Picture 23" descr="Рисунок5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403649" y="1268413"/>
            <a:ext cx="3549352" cy="2560637"/>
          </a:xfrm>
          <a:prstGeom prst="rect">
            <a:avLst/>
          </a:prstGeom>
          <a:noFill/>
        </p:spPr>
      </p:pic>
      <p:pic>
        <p:nvPicPr>
          <p:cNvPr id="9236" name="Picture 20" descr="Рисунок2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3068638"/>
            <a:ext cx="3048000" cy="2286000"/>
          </a:xfrm>
          <a:prstGeom prst="rect">
            <a:avLst/>
          </a:prstGeom>
          <a:noFill/>
        </p:spPr>
      </p:pic>
      <p:sp>
        <p:nvSpPr>
          <p:cNvPr id="18" name="Заголовок 17"/>
          <p:cNvSpPr>
            <a:spLocks noGrp="1"/>
          </p:cNvSpPr>
          <p:nvPr>
            <p:ph type="ctrTitle"/>
          </p:nvPr>
        </p:nvSpPr>
        <p:spPr>
          <a:xfrm>
            <a:off x="323528" y="2130425"/>
            <a:ext cx="8640960" cy="1470025"/>
          </a:xfrm>
        </p:spPr>
        <p:txBody>
          <a:bodyPr>
            <a:noAutofit/>
          </a:bodyPr>
          <a:lstStyle/>
          <a:p>
            <a:r>
              <a:rPr lang="ru-RU" sz="11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/>
            </a:r>
            <a:br>
              <a:rPr lang="ru-RU" sz="11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</a:br>
            <a:r>
              <a:rPr lang="ru-RU" sz="11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/>
            </a:r>
            <a:br>
              <a:rPr lang="ru-RU" sz="11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</a:br>
            <a:r>
              <a:rPr lang="ru-RU" sz="11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Я и мир профессий</a:t>
            </a:r>
            <a:endParaRPr lang="ru-RU" sz="115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99"/>
          <p:cNvSpPr>
            <a:spLocks noGrp="1" noChangeArrowheads="1"/>
          </p:cNvSpPr>
          <p:nvPr>
            <p:ph type="title"/>
          </p:nvPr>
        </p:nvSpPr>
        <p:spPr>
          <a:xfrm>
            <a:off x="827584" y="0"/>
            <a:ext cx="7772400" cy="1143000"/>
          </a:xfrm>
        </p:spPr>
        <p:txBody>
          <a:bodyPr/>
          <a:lstStyle/>
          <a:p>
            <a:pPr eaLnBrk="1" hangingPunct="1"/>
            <a:r>
              <a:rPr lang="ru-RU" dirty="0" smtClean="0"/>
              <a:t>Обработка результатов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mtClean="0"/>
              <a:t>		</a:t>
            </a:r>
            <a:endParaRPr lang="ru-RU" sz="2000" smtClean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half" idx="2"/>
          </p:nvPr>
        </p:nvGraphicFramePr>
        <p:xfrm>
          <a:off x="683568" y="1052735"/>
          <a:ext cx="7983547" cy="5338294"/>
        </p:xfrm>
        <a:graphic>
          <a:graphicData uri="http://schemas.openxmlformats.org/drawingml/2006/table">
            <a:tbl>
              <a:tblPr/>
              <a:tblGrid>
                <a:gridCol w="1616070"/>
                <a:gridCol w="1593214"/>
                <a:gridCol w="1594558"/>
                <a:gridCol w="1582458"/>
                <a:gridCol w="1597247"/>
              </a:tblGrid>
              <a:tr h="3931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</a:rPr>
                        <a:t>I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</a:rPr>
                        <a:t>II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</a:rPr>
                        <a:t>III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</a:rPr>
                        <a:t>IV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</a:rPr>
                        <a:t>V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3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1а</a:t>
                      </a: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1б</a:t>
                      </a: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2а</a:t>
                      </a: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2б</a:t>
                      </a: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3а</a:t>
                      </a: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3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3б</a:t>
                      </a: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4а</a:t>
                      </a: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4б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5а</a:t>
                      </a: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5б</a:t>
                      </a: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3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6а</a:t>
                      </a: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6б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7а</a:t>
                      </a: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3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7б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8а</a:t>
                      </a: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8б</a:t>
                      </a: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2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9а</a:t>
                      </a: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96</a:t>
                      </a: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3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</a:rPr>
                        <a:t>10</a:t>
                      </a:r>
                      <a:r>
                        <a:rPr lang="ru-RU" sz="240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10б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3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</a:rPr>
                        <a:t>11</a:t>
                      </a:r>
                      <a:r>
                        <a:rPr lang="ru-RU" sz="240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11б</a:t>
                      </a: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12а</a:t>
                      </a: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12б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13а</a:t>
                      </a: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3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13б</a:t>
                      </a: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14а</a:t>
                      </a: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14б</a:t>
                      </a: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15а</a:t>
                      </a: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15б</a:t>
                      </a: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3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16а</a:t>
                      </a: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16б</a:t>
                      </a: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17а</a:t>
                      </a: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3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17б</a:t>
                      </a: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18а</a:t>
                      </a: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18б</a:t>
                      </a: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3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19а</a:t>
                      </a: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19б</a:t>
                      </a: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1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20а</a:t>
                      </a: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20б</a:t>
                      </a: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1457"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ЧП =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ЧТ =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ЧЧ =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ЧЗС =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ЧХО =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332656"/>
            <a:ext cx="8291264" cy="599194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4400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Человек -Природа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– объектом труда является живая природа, растительные и животные организмы, микроорганизмы. Сюда входят такие профессии, как агроном, зоотехник, ветеринар, садовод, лесник и т.д.</a:t>
            </a:r>
          </a:p>
          <a:p>
            <a:pPr eaLnBrk="1" hangingPunct="1">
              <a:lnSpc>
                <a:spcPct val="90000"/>
              </a:lnSpc>
            </a:pPr>
            <a:endParaRPr lang="ru-RU" sz="4800" dirty="0" smtClean="0">
              <a:solidFill>
                <a:srgbClr val="66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5" descr="j028379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5229200"/>
            <a:ext cx="122555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6" descr="j028402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5373216"/>
            <a:ext cx="1223962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7" descr="j033702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5013176"/>
            <a:ext cx="935037" cy="88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404664"/>
            <a:ext cx="8359080" cy="6072336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Человек -Техника</a:t>
            </a:r>
            <a:r>
              <a:rPr lang="ru-RU" sz="4000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обслуживание техники, ремонт, установка, наладка, управление, производство и обработка металлических и неметаллических изделий, механическая сборка, монтаж и т.д.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Такими профессиями являются: радиомеханик, токарь, слесарь, шофер, трак­торист, инженер.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>
                <a:solidFill>
                  <a:schemeClr val="tx1"/>
                </a:solidFill>
                <a:latin typeface="Arial" charset="0"/>
              </a:rPr>
              <a:t/>
            </a:r>
            <a:br>
              <a:rPr lang="ru-RU" i="1" dirty="0" smtClean="0">
                <a:solidFill>
                  <a:schemeClr val="tx1"/>
                </a:solidFill>
                <a:latin typeface="Arial" charset="0"/>
              </a:rPr>
            </a:br>
            <a:endParaRPr lang="ru-RU" i="1" dirty="0" smtClean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5123" name="Picture 4" descr="j0309754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5085184"/>
            <a:ext cx="1584325" cy="12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5" descr="j029707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5445224"/>
            <a:ext cx="1225550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D:\документы\презентации\Frends\анимацции\люди\mw08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28384" y="404664"/>
            <a:ext cx="847725" cy="1085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381000"/>
            <a:ext cx="8363272" cy="5352256"/>
          </a:xfrm>
        </p:spPr>
        <p:txBody>
          <a:bodyPr>
            <a:normAutofit fontScale="90000"/>
          </a:bodyPr>
          <a:lstStyle/>
          <a:p>
            <a:pPr algn="l"/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Человек-Человек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– воспитание, обучение, информирование, бытовое, торговое, медицинское обслуживание.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Специальности – сфера обслуживания, медицина, педагогика, юриспруденция и т.д.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5638800"/>
            <a:ext cx="140017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 descr="j0285289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28384" y="2708920"/>
            <a:ext cx="914400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381000"/>
            <a:ext cx="8367464" cy="6172200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Человек-Знаковые системы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– в этой деятельности преобладает работа с текстами, документами, различными базами данных, математическими выкладками. Это устная, письменная речь, химические и физические символы, цифры, ноты, схемы, карты, графики.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этой области работают корректоры, программисты, машинистки, статистики, экономисты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  </a:t>
            </a:r>
          </a:p>
        </p:txBody>
      </p:sp>
      <p:pic>
        <p:nvPicPr>
          <p:cNvPr id="819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5373216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D:\документы\презентации\Frends\анимацции\люди\people7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360" y="764704"/>
            <a:ext cx="1160639" cy="1000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260648"/>
            <a:ext cx="8640960" cy="6264696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b="1" dirty="0" err="1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Человек-Художественные</a:t>
            </a:r>
            <a:r>
              <a:rPr lang="ru-RU" sz="40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 образы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– деятельность направлена на создание, совершенствование, реставрацию, художественных образов, создаваемых с помощью разных изобразительных средств.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 названному типу относятся, например, такие специальности, как ювелир, фотограф, музыкант, художник, искусствовед, писатель, артист и т.д.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i="1" dirty="0" smtClean="0">
              <a:latin typeface="Arial" charset="0"/>
            </a:endParaRPr>
          </a:p>
        </p:txBody>
      </p:sp>
      <p:pic>
        <p:nvPicPr>
          <p:cNvPr id="7171" name="Picture 4" descr="j0236298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0"/>
            <a:ext cx="1152525" cy="128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5" descr="j033701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352" y="5373216"/>
            <a:ext cx="1079500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algn="r">
              <a:buNone/>
            </a:pP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Если человек не знает,</a:t>
            </a:r>
          </a:p>
          <a:p>
            <a:pPr algn="r">
              <a:buNone/>
            </a:pP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к какой пристани он держит путь,</a:t>
            </a:r>
          </a:p>
          <a:p>
            <a:pPr algn="r">
              <a:buNone/>
            </a:pP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для него ни один ветер не будет попутным.</a:t>
            </a:r>
          </a:p>
          <a:p>
            <a:pPr algn="r">
              <a:buNone/>
            </a:pPr>
            <a:endParaRPr lang="ru-RU" sz="4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</a:endParaRPr>
          </a:p>
          <a:p>
            <a:pPr algn="r">
              <a:buNone/>
            </a:pP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Сенека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Профессия</a:t>
            </a:r>
            <a:r>
              <a:rPr lang="ru-RU" sz="4000" b="1" dirty="0" smtClean="0"/>
              <a:t> – </a:t>
            </a:r>
            <a:r>
              <a:rPr lang="ru-RU" sz="4000" dirty="0" smtClean="0"/>
              <a:t>род трудовой деятельности, являющийся обычно источником существования и требующий определенной квалификации.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228600"/>
            <a:ext cx="8154987" cy="12192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400" dirty="0" smtClean="0">
                <a:solidFill>
                  <a:srgbClr val="FF0000"/>
                </a:solidFill>
              </a:rPr>
              <a:t>Профессия характеризуется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750" y="1600200"/>
            <a:ext cx="8299450" cy="44958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Требует специальной подготовки, обучения.</a:t>
            </a:r>
          </a:p>
          <a:p>
            <a:pPr eaLnBrk="1" hangingPunct="1">
              <a:defRPr/>
            </a:pPr>
            <a:r>
              <a:rPr lang="ru-RU" sz="4000" dirty="0" smtClean="0"/>
              <a:t>Практикуется человеком регулярно.</a:t>
            </a:r>
          </a:p>
          <a:p>
            <a:pPr eaLnBrk="1" hangingPunct="1">
              <a:defRPr/>
            </a:pPr>
            <a:r>
              <a:rPr lang="ru-RU" sz="4000" dirty="0" smtClean="0"/>
              <a:t>Служит источником средств к существованию.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Задание 1</a:t>
            </a:r>
            <a:r>
              <a:rPr lang="ru-RU" dirty="0" smtClean="0">
                <a:solidFill>
                  <a:schemeClr val="tx2"/>
                </a:solidFill>
              </a:rPr>
              <a:t/>
            </a:r>
            <a:br>
              <a:rPr lang="ru-RU" dirty="0" smtClean="0">
                <a:solidFill>
                  <a:schemeClr val="tx2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64704"/>
            <a:ext cx="8892480" cy="590465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Сейчас вам будет предложена </a:t>
            </a:r>
          </a:p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буквы алфавита. Ваша задача- назвать профессии, </a:t>
            </a:r>
          </a:p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начинающиеся с этой буквы, то есть показать </a:t>
            </a:r>
          </a:p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насколько хорошо вы знаете мир профессий. </a:t>
            </a:r>
          </a:p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Каждая команда должна написать, как можно </a:t>
            </a:r>
          </a:p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больше профессий на предложенную букву за 1 </a:t>
            </a:r>
          </a:p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минуту. По прошествии  минуты команды </a:t>
            </a:r>
          </a:p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зачитывают профессии.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 кого список получился </a:t>
            </a:r>
          </a:p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длиннее - тот и побеждает!</a:t>
            </a:r>
          </a:p>
          <a:p>
            <a:pPr algn="ctr"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  <a:cs typeface="Times New Roman" pitchFamily="18" charset="0"/>
              </a:rPr>
              <a:t>С  Р  П  К</a:t>
            </a:r>
          </a:p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404813"/>
            <a:ext cx="8686800" cy="13684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800" dirty="0" smtClean="0">
                <a:solidFill>
                  <a:srgbClr val="000000"/>
                </a:solidFill>
              </a:rPr>
              <a:t>При выборе профессии необходимо учитывать  факторы:</a:t>
            </a:r>
          </a:p>
          <a:p>
            <a:pPr algn="ctr" eaLnBrk="1" hangingPunct="1">
              <a:defRPr/>
            </a:pPr>
            <a:endParaRPr lang="ru-RU" sz="2800" dirty="0" smtClean="0"/>
          </a:p>
        </p:txBody>
      </p:sp>
      <p:sp>
        <p:nvSpPr>
          <p:cNvPr id="32772" name="Oval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79388" y="1341438"/>
            <a:ext cx="2592387" cy="9144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>
                <a:solidFill>
                  <a:srgbClr val="000000"/>
                </a:solidFill>
                <a:latin typeface="Arial" charset="0"/>
              </a:rPr>
              <a:t>ХОЧУ</a:t>
            </a:r>
          </a:p>
        </p:txBody>
      </p:sp>
      <p:sp>
        <p:nvSpPr>
          <p:cNvPr id="32773" name="Oval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203575" y="3500438"/>
            <a:ext cx="2663825" cy="914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000000"/>
                </a:solidFill>
                <a:latin typeface="Arial" charset="0"/>
              </a:rPr>
              <a:t>НАДО</a:t>
            </a:r>
          </a:p>
        </p:txBody>
      </p:sp>
      <p:sp>
        <p:nvSpPr>
          <p:cNvPr id="32774" name="Oval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932613" y="1341438"/>
            <a:ext cx="2211387" cy="914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>
                <a:solidFill>
                  <a:srgbClr val="000000"/>
                </a:solidFill>
                <a:latin typeface="Arial" charset="0"/>
              </a:rPr>
              <a:t>МОГУ</a:t>
            </a:r>
          </a:p>
        </p:txBody>
      </p:sp>
      <p:sp>
        <p:nvSpPr>
          <p:cNvPr id="32775" name="Line 10"/>
          <p:cNvSpPr>
            <a:spLocks noChangeShapeType="1"/>
          </p:cNvSpPr>
          <p:nvPr/>
        </p:nvSpPr>
        <p:spPr bwMode="auto">
          <a:xfrm>
            <a:off x="2700338" y="1916113"/>
            <a:ext cx="719137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2776" name="Line 11"/>
          <p:cNvSpPr>
            <a:spLocks noChangeShapeType="1"/>
          </p:cNvSpPr>
          <p:nvPr/>
        </p:nvSpPr>
        <p:spPr bwMode="auto">
          <a:xfrm flipV="1">
            <a:off x="4643438" y="3141663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2777" name="Line 13"/>
          <p:cNvSpPr>
            <a:spLocks noChangeShapeType="1"/>
          </p:cNvSpPr>
          <p:nvPr/>
        </p:nvSpPr>
        <p:spPr bwMode="auto">
          <a:xfrm flipH="1">
            <a:off x="5651500" y="1989138"/>
            <a:ext cx="1368425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2778" name="Picture 16" descr="j0300840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3492500" y="1557338"/>
            <a:ext cx="2233613" cy="1677987"/>
          </a:xfrm>
          <a:noFill/>
        </p:spPr>
      </p:pic>
      <p:sp>
        <p:nvSpPr>
          <p:cNvPr id="3094" name="Rectangle 22"/>
          <p:cNvSpPr>
            <a:spLocks noChangeArrowheads="1"/>
          </p:cNvSpPr>
          <p:nvPr/>
        </p:nvSpPr>
        <p:spPr bwMode="auto">
          <a:xfrm>
            <a:off x="0" y="2349500"/>
            <a:ext cx="3635375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ru-RU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желания личности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ru-RU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интересы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ru-RU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склонности</a:t>
            </a:r>
          </a:p>
        </p:txBody>
      </p:sp>
      <p:sp>
        <p:nvSpPr>
          <p:cNvPr id="3095" name="Rectangle 23"/>
          <p:cNvSpPr>
            <a:spLocks noChangeArrowheads="1"/>
          </p:cNvSpPr>
          <p:nvPr/>
        </p:nvSpPr>
        <p:spPr bwMode="auto">
          <a:xfrm>
            <a:off x="6084888" y="2420938"/>
            <a:ext cx="3059112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ru-RU" sz="24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возможности личности: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ru-RU" sz="24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способности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ru-RU" sz="24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уровень знаний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ru-RU" sz="24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психологические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r>
              <a:rPr lang="ru-RU" sz="24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особенности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ru-RU" sz="24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состояние здоровья</a:t>
            </a:r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auto">
          <a:xfrm>
            <a:off x="2484438" y="4652963"/>
            <a:ext cx="3317875" cy="168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ru-RU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Потребности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r>
              <a:rPr lang="ru-RU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рынка труда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r>
              <a:rPr lang="ru-RU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в кадрах</a:t>
            </a:r>
          </a:p>
        </p:txBody>
      </p:sp>
      <p:pic>
        <p:nvPicPr>
          <p:cNvPr id="32782" name="Picture 25" descr="j0149481"/>
          <p:cNvPicPr>
            <a:picLocks noGrp="1" noChangeAspect="1" noChangeArrowheads="1"/>
          </p:cNvPicPr>
          <p:nvPr>
            <p:ph sz="half" idx="2"/>
          </p:nvPr>
        </p:nvPicPr>
        <p:blipFill>
          <a:blip r:embed="rId6" cstate="print"/>
          <a:srcRect/>
          <a:stretch>
            <a:fillRect/>
          </a:stretch>
        </p:blipFill>
        <p:spPr>
          <a:xfrm rot="1464715">
            <a:off x="179388" y="4292600"/>
            <a:ext cx="2160587" cy="2149475"/>
          </a:xfrm>
          <a:noFill/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774923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2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251520" y="980728"/>
            <a:ext cx="8640960" cy="5150197"/>
          </a:xfrm>
        </p:spPr>
        <p:txBody>
          <a:bodyPr/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Сейчас вам будут предложены некоторые необычные характеристики профессий, а вы должны назвать те профессии, которые, по-вашему, в наибольшей степени соответствуют данной характеристике. </a:t>
            </a:r>
          </a:p>
          <a:p>
            <a:pPr algn="just">
              <a:buNone/>
            </a:pP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Самая зеленая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Самая общительная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Самая денежная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Самая вкусная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Востребованные профессии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395536" y="1340768"/>
            <a:ext cx="8424936" cy="5184576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Менеджеры по продажам</a:t>
            </a:r>
          </a:p>
          <a:p>
            <a:pPr eaLnBrk="1" hangingPunct="1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Бухгалтеры и инженеры, технические специалисты</a:t>
            </a:r>
          </a:p>
          <a:p>
            <a:pPr eaLnBrk="1" hangingPunct="1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Продавцы</a:t>
            </a:r>
          </a:p>
          <a:p>
            <a:pPr eaLnBrk="1" hangingPunct="1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Неквалифицированные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рабочие</a:t>
            </a:r>
          </a:p>
          <a:p>
            <a:pPr eaLnBrk="1" hangingPunct="1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Торговые представители и водители</a:t>
            </a:r>
          </a:p>
          <a:p>
            <a:pPr eaLnBrk="1" hangingPunct="1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Региональные представители</a:t>
            </a:r>
          </a:p>
          <a:p>
            <a:pPr eaLnBrk="1" hangingPunct="1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Секретари</a:t>
            </a:r>
          </a:p>
          <a:p>
            <a:pPr eaLnBrk="1" hangingPunct="1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Врачи</a:t>
            </a:r>
          </a:p>
          <a:p>
            <a:pPr eaLnBrk="1" hangingPunct="1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Операторы ПК</a:t>
            </a:r>
          </a:p>
          <a:p>
            <a:pPr eaLnBrk="1" hangingPunct="1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Юристы</a:t>
            </a:r>
          </a:p>
          <a:p>
            <a:pPr eaLnBrk="1" hangingPunct="1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Программисты</a:t>
            </a:r>
          </a:p>
          <a:p>
            <a:pPr eaLnBrk="1" hangingPunct="1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Медицинские представители</a:t>
            </a:r>
          </a:p>
          <a:p>
            <a:pPr eaLnBrk="1" hangingPunct="1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педагоги</a:t>
            </a:r>
          </a:p>
          <a:p>
            <a:pPr eaLnBrk="1" hangingPunct="1"/>
            <a:endParaRPr lang="ru-RU" sz="1800" dirty="0" smtClean="0"/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</p:txBody>
      </p:sp>
      <p:pic>
        <p:nvPicPr>
          <p:cNvPr id="3077" name="Picture 11" descr="BS00508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304" y="1628800"/>
            <a:ext cx="1574800" cy="166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685800" y="0"/>
            <a:ext cx="8001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Тип профессии определяется предметом труда, с которым взаимодействует человек.</a:t>
            </a:r>
          </a:p>
        </p:txBody>
      </p:sp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228600" y="685800"/>
            <a:ext cx="2667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 sz="2400" dirty="0">
              <a:solidFill>
                <a:srgbClr val="80008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ru-RU" sz="2400" dirty="0">
                <a:solidFill>
                  <a:srgbClr val="80008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Человек-техника</a:t>
            </a:r>
          </a:p>
        </p:txBody>
      </p:sp>
      <p:sp>
        <p:nvSpPr>
          <p:cNvPr id="48132" name="Text Box 4"/>
          <p:cNvSpPr txBox="1">
            <a:spLocks noChangeArrowheads="1"/>
          </p:cNvSpPr>
          <p:nvPr/>
        </p:nvSpPr>
        <p:spPr bwMode="auto">
          <a:xfrm>
            <a:off x="6324600" y="685800"/>
            <a:ext cx="2819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 sz="2400" dirty="0">
              <a:solidFill>
                <a:srgbClr val="80008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ru-RU" sz="2400" dirty="0">
                <a:solidFill>
                  <a:srgbClr val="80008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Человек-природа</a:t>
            </a:r>
          </a:p>
        </p:txBody>
      </p:sp>
      <p:sp>
        <p:nvSpPr>
          <p:cNvPr id="48133" name="Text Box 5"/>
          <p:cNvSpPr txBox="1">
            <a:spLocks noChangeArrowheads="1"/>
          </p:cNvSpPr>
          <p:nvPr/>
        </p:nvSpPr>
        <p:spPr bwMode="auto">
          <a:xfrm>
            <a:off x="3352800" y="685800"/>
            <a:ext cx="2590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 sz="2400" dirty="0">
              <a:solidFill>
                <a:srgbClr val="80008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ru-RU" sz="2400" dirty="0">
                <a:solidFill>
                  <a:srgbClr val="80008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Человек-человек</a:t>
            </a:r>
          </a:p>
        </p:txBody>
      </p:sp>
      <p:sp>
        <p:nvSpPr>
          <p:cNvPr id="48134" name="Text Box 6"/>
          <p:cNvSpPr txBox="1">
            <a:spLocks noChangeArrowheads="1"/>
          </p:cNvSpPr>
          <p:nvPr/>
        </p:nvSpPr>
        <p:spPr bwMode="auto">
          <a:xfrm>
            <a:off x="304800" y="3657600"/>
            <a:ext cx="38862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 sz="2400" dirty="0">
              <a:solidFill>
                <a:srgbClr val="80008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ru-RU" sz="2400" dirty="0">
                <a:solidFill>
                  <a:srgbClr val="80008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Человек-знаковая система</a:t>
            </a:r>
          </a:p>
        </p:txBody>
      </p:sp>
      <p:sp>
        <p:nvSpPr>
          <p:cNvPr id="48135" name="Text Box 7"/>
          <p:cNvSpPr txBox="1">
            <a:spLocks noChangeArrowheads="1"/>
          </p:cNvSpPr>
          <p:nvPr/>
        </p:nvSpPr>
        <p:spPr bwMode="auto">
          <a:xfrm>
            <a:off x="5181600" y="3352800"/>
            <a:ext cx="3657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 sz="2400" dirty="0">
              <a:solidFill>
                <a:srgbClr val="80008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ru-RU" sz="2400" dirty="0">
                <a:solidFill>
                  <a:srgbClr val="80008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Человек-художественный образ</a:t>
            </a:r>
          </a:p>
        </p:txBody>
      </p:sp>
      <p:pic>
        <p:nvPicPr>
          <p:cNvPr id="23560" name="Picture 8" descr="C:\Program Files\Common Files\Microsoft Shared\Clipart\cagcat50\BD05158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676400"/>
            <a:ext cx="1879600" cy="181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1" name="Picture 11" descr="C:\Program Files\Common Files\Microsoft Shared\Clipart\cagcat50\BS00561_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4876800"/>
            <a:ext cx="2362200" cy="173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2" name="Picture 12" descr="C:\Program Files\Microsoft Office\Clipart\standard\stddir1\BD07133_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4724400"/>
            <a:ext cx="169227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3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43313" y="1857375"/>
            <a:ext cx="1646237" cy="167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4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29438" y="1500188"/>
            <a:ext cx="144780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452</Words>
  <Application>Microsoft Office PowerPoint</Application>
  <PresentationFormat>Экран (4:3)</PresentationFormat>
  <Paragraphs>130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  Я и мир профессий</vt:lpstr>
      <vt:lpstr>Слайд 2</vt:lpstr>
      <vt:lpstr>Слайд 3</vt:lpstr>
      <vt:lpstr>Профессия характеризуется</vt:lpstr>
      <vt:lpstr>  Задание 1 </vt:lpstr>
      <vt:lpstr>  </vt:lpstr>
      <vt:lpstr> Задание 2 </vt:lpstr>
      <vt:lpstr>Востребованные профессии</vt:lpstr>
      <vt:lpstr>Слайд 9</vt:lpstr>
      <vt:lpstr>Обработка результатов</vt:lpstr>
      <vt:lpstr>Слайд 11</vt:lpstr>
      <vt:lpstr>Человек -Техника – обслуживание техники, ремонт, установка, наладка, управление, производство и обработка металлических и неметаллических изделий, механическая сборка, монтаж и т.д. Такими профессиями являются: радиомеханик, токарь, слесарь, шофер, трак­торист, инженер.  </vt:lpstr>
      <vt:lpstr>Человек-Человек – воспитание, обучение, информирование, бытовое, торговое, медицинское обслуживание. Специальности – сфера обслуживания, медицина, педагогика, юриспруденция и т.д. </vt:lpstr>
      <vt:lpstr>Человек-Знаковые системы– в этой деятельности преобладает работа с текстами, документами, различными базами данных, математическими выкладками. Это устная, письменная речь, химические и физические символы, цифры, ноты, схемы, карты, графики. В этой области работают корректоры, программисты, машинистки, статистики, экономисты.   </vt:lpstr>
      <vt:lpstr>Человек-Художественные образы– деятельность направлена на создание, совершенствование, реставрацию, художественных образов, создаваемых с помощью разных изобразительных средств. К названному типу относятся, например, такие специальности, как ювелир, фотограф, музыкант, художник, искусствовед, писатель, артист и т.д.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Я и мир профессий</dc:title>
  <dc:creator>ирина</dc:creator>
  <cp:lastModifiedBy>ирина</cp:lastModifiedBy>
  <cp:revision>16</cp:revision>
  <dcterms:created xsi:type="dcterms:W3CDTF">2010-10-27T13:44:35Z</dcterms:created>
  <dcterms:modified xsi:type="dcterms:W3CDTF">2010-10-28T04:51:53Z</dcterms:modified>
</cp:coreProperties>
</file>